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282" r:id="rId6"/>
    <p:sldId id="283" r:id="rId7"/>
    <p:sldId id="284" r:id="rId8"/>
    <p:sldId id="285" r:id="rId9"/>
    <p:sldId id="277" r:id="rId10"/>
    <p:sldId id="27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93144" autoAdjust="0"/>
  </p:normalViewPr>
  <p:slideViewPr>
    <p:cSldViewPr snapToGrid="0" showGuides="1">
      <p:cViewPr varScale="1">
        <p:scale>
          <a:sx n="103" d="100"/>
          <a:sy n="103" d="100"/>
        </p:scale>
        <p:origin x="348" y="108"/>
      </p:cViewPr>
      <p:guideLst>
        <p:guide orient="horz" pos="2137"/>
        <p:guide pos="393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9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3" Type="http://schemas.openxmlformats.org/officeDocument/2006/relationships/tags" Target="../tags/tag10.xml"/><Relationship Id="rId2" Type="http://schemas.openxmlformats.org/officeDocument/2006/relationships/image" Target="../media/image7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8" y="3308866"/>
            <a:ext cx="6124891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基于量化编码的信息隐藏</a:t>
            </a:r>
            <a:endParaRPr lang="zh-CN" altLang="en-US" sz="40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78312" y="259694"/>
            <a:ext cx="6635578" cy="1109044"/>
            <a:chOff x="3279913" y="488294"/>
            <a:chExt cx="6635578" cy="1109044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7" name="矩形: 圆角 166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482040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基于量化编码的信息隐藏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3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4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9" name="椭圆 168"/>
          <p:cNvSpPr/>
          <p:nvPr/>
        </p:nvSpPr>
        <p:spPr>
          <a:xfrm>
            <a:off x="853810" y="1690207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0" name="直接箭头连接符 169"/>
          <p:cNvCxnSpPr/>
          <p:nvPr/>
        </p:nvCxnSpPr>
        <p:spPr>
          <a:xfrm>
            <a:off x="1461390" y="2031943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tom_192635"/>
          <p:cNvSpPr>
            <a:spLocks noChangeAspect="1"/>
          </p:cNvSpPr>
          <p:nvPr/>
        </p:nvSpPr>
        <p:spPr bwMode="auto">
          <a:xfrm>
            <a:off x="1010738" y="1835501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2095145" y="1754892"/>
            <a:ext cx="1490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原理：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2095145" y="2296147"/>
            <a:ext cx="93453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lt"/>
              </a:rPr>
              <a:t>在预测编码中,每一个采样的大小是根据它的邻近采样的值进行预测的。最简单的情况是计算出邻近采样</a:t>
            </a:r>
            <a:r>
              <a:rPr lang="zh-CN" altLang="en-US" sz="2400" i="1" dirty="0">
                <a:latin typeface="+mj-lt"/>
              </a:rPr>
              <a:t>x</a:t>
            </a:r>
            <a:r>
              <a:rPr lang="zh-CN" altLang="en-US" sz="2400" i="1" baseline="-25000" dirty="0">
                <a:latin typeface="+mj-lt"/>
              </a:rPr>
              <a:t>i</a:t>
            </a:r>
            <a:r>
              <a:rPr lang="zh-CN" altLang="en-US" sz="2400" dirty="0">
                <a:latin typeface="+mj-lt"/>
              </a:rPr>
              <a:t>和</a:t>
            </a:r>
            <a:r>
              <a:rPr lang="zh-CN" altLang="en-US" sz="2400" i="1" dirty="0">
                <a:latin typeface="+mj-lt"/>
              </a:rPr>
              <a:t>x</a:t>
            </a:r>
            <a:r>
              <a:rPr lang="zh-CN" altLang="en-US" sz="2400" i="1" baseline="-25000" dirty="0">
                <a:latin typeface="+mj-lt"/>
              </a:rPr>
              <a:t>i-1</a:t>
            </a:r>
            <a:r>
              <a:rPr lang="zh-CN" altLang="en-US" sz="2400" dirty="0">
                <a:latin typeface="+mj-lt"/>
              </a:rPr>
              <a:t>的差值，把差值送入量化器，由量化器输出差分信号的一个离散近似值</a:t>
            </a:r>
            <a:r>
              <a:rPr lang="zh-CN" altLang="en-US" sz="2400" i="1" dirty="0">
                <a:latin typeface="+mj-lt"/>
              </a:rPr>
              <a:t>Δ</a:t>
            </a:r>
            <a:r>
              <a:rPr lang="zh-CN" altLang="en-US" sz="2400" i="1" baseline="-25000" dirty="0">
                <a:latin typeface="+mj-lt"/>
              </a:rPr>
              <a:t>i</a:t>
            </a:r>
            <a:r>
              <a:rPr lang="zh-CN" altLang="en-US" sz="2400" i="1" dirty="0">
                <a:latin typeface="+mj-lt"/>
              </a:rPr>
              <a:t>=Q</a:t>
            </a:r>
            <a:r>
              <a:rPr lang="zh-CN" altLang="en-US" sz="2400" dirty="0">
                <a:latin typeface="+mj-lt"/>
              </a:rPr>
              <a:t>(</a:t>
            </a:r>
            <a:r>
              <a:rPr lang="zh-CN" altLang="en-US" sz="2400" i="1" dirty="0">
                <a:latin typeface="+mj-lt"/>
              </a:rPr>
              <a:t>x</a:t>
            </a:r>
            <a:r>
              <a:rPr lang="zh-CN" altLang="en-US" sz="2400" i="1" baseline="-25000" dirty="0">
                <a:latin typeface="+mj-lt"/>
              </a:rPr>
              <a:t>i</a:t>
            </a:r>
            <a:r>
              <a:rPr lang="zh-CN" altLang="en-US" sz="2400" i="1" dirty="0">
                <a:latin typeface="+mj-lt"/>
              </a:rPr>
              <a:t> - x</a:t>
            </a:r>
            <a:r>
              <a:rPr lang="zh-CN" altLang="en-US" sz="2400" i="1" baseline="-25000" dirty="0">
                <a:latin typeface="+mj-lt"/>
              </a:rPr>
              <a:t>i-1</a:t>
            </a:r>
            <a:r>
              <a:rPr lang="zh-CN" altLang="en-US" sz="2400" dirty="0">
                <a:latin typeface="+mj-lt"/>
              </a:rPr>
              <a:t>)</a:t>
            </a:r>
            <a:r>
              <a:rPr lang="zh-CN" altLang="en-US" sz="2400" i="1" dirty="0">
                <a:latin typeface="+mj-lt"/>
              </a:rPr>
              <a:t>，</a:t>
            </a:r>
            <a:r>
              <a:rPr lang="zh-CN" altLang="en-US" sz="2400" dirty="0">
                <a:latin typeface="+mj-lt"/>
              </a:rPr>
              <a:t>在编码时，只需对</a:t>
            </a:r>
            <a:r>
              <a:rPr lang="zh-CN" altLang="en-US" sz="2400" i="1" dirty="0">
                <a:latin typeface="+mj-lt"/>
              </a:rPr>
              <a:t>Δ</a:t>
            </a:r>
            <a:r>
              <a:rPr lang="zh-CN" altLang="en-US" sz="2400" i="1" baseline="-25000" dirty="0">
                <a:latin typeface="+mj-lt"/>
              </a:rPr>
              <a:t>i</a:t>
            </a:r>
            <a:r>
              <a:rPr lang="zh-CN" altLang="en-US" sz="2400" dirty="0">
                <a:latin typeface="+mj-lt"/>
              </a:rPr>
              <a:t>进行编码即可，这就是所谓的增量编码。</a:t>
            </a:r>
            <a:r>
              <a:rPr lang="zh-CN" altLang="en-US" sz="2400" dirty="0">
                <a:latin typeface="+mj-lt"/>
                <a:sym typeface="+mn-ea"/>
              </a:rPr>
              <a:t>在增量编码里面，也可以进行信息的隐藏。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53810" y="4379958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75" name="直接箭头连接符 174"/>
          <p:cNvCxnSpPr/>
          <p:nvPr/>
        </p:nvCxnSpPr>
        <p:spPr>
          <a:xfrm>
            <a:off x="1461390" y="4721694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atom_192635"/>
          <p:cNvSpPr>
            <a:spLocks noChangeAspect="1"/>
          </p:cNvSpPr>
          <p:nvPr/>
        </p:nvSpPr>
        <p:spPr bwMode="auto">
          <a:xfrm>
            <a:off x="1010738" y="4525252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2095145" y="4444643"/>
            <a:ext cx="2081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基本思想：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2095145" y="4985898"/>
            <a:ext cx="9345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lt"/>
              </a:rPr>
              <a:t>利用差分信号</a:t>
            </a:r>
            <a:r>
              <a:rPr lang="en-US" altLang="zh-CN" sz="2400" dirty="0">
                <a:latin typeface="+mj-lt"/>
              </a:rPr>
              <a:t>(</a:t>
            </a:r>
            <a:r>
              <a:rPr lang="zh-CN" altLang="en-US" sz="2400" dirty="0">
                <a:latin typeface="+mj-lt"/>
              </a:rPr>
              <a:t>或调整差分信号</a:t>
            </a:r>
            <a:r>
              <a:rPr lang="en-US" altLang="zh-CN" sz="2400" dirty="0">
                <a:latin typeface="+mj-lt"/>
              </a:rPr>
              <a:t>)</a:t>
            </a:r>
            <a:r>
              <a:rPr lang="zh-CN" altLang="en-US" sz="2400" dirty="0">
                <a:latin typeface="+mj-lt"/>
              </a:rPr>
              <a:t>来传送额外信息。</a:t>
            </a:r>
            <a:endParaRPr lang="zh-CN" altLang="en-US" sz="2400" dirty="0">
              <a:latin typeface="+mj-lt"/>
            </a:endParaRPr>
          </a:p>
          <a:p>
            <a:r>
              <a:rPr lang="zh-CN" altLang="en-US" sz="2400" dirty="0">
                <a:latin typeface="+mj-lt"/>
              </a:rPr>
              <a:t>为此，我们需要事先建立一个伪装密钥的表，这个表为每一个可能的</a:t>
            </a:r>
            <a:r>
              <a:rPr lang="en-US" altLang="zh-CN" sz="2400" dirty="0" err="1">
                <a:latin typeface="+mj-lt"/>
              </a:rPr>
              <a:t>Δ</a:t>
            </a:r>
            <a:r>
              <a:rPr lang="en-US" altLang="zh-CN" sz="2400" i="1" baseline="-25000" dirty="0" err="1">
                <a:latin typeface="+mj-lt"/>
              </a:rPr>
              <a:t>i</a:t>
            </a:r>
            <a:r>
              <a:rPr lang="zh-CN" altLang="en-US" sz="2400" dirty="0">
                <a:latin typeface="+mj-lt"/>
              </a:rPr>
              <a:t>值分配一个比特。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1" grpId="0" animBg="1"/>
      <p:bldP spid="172" grpId="0"/>
      <p:bldP spid="173" grpId="0"/>
      <p:bldP spid="174" grpId="0" animBg="1"/>
      <p:bldP spid="176" grpId="0" animBg="1"/>
      <p:bldP spid="177" grpId="0"/>
      <p:bldP spid="1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78312" y="281919"/>
            <a:ext cx="6635578" cy="1109044"/>
            <a:chOff x="3279913" y="488294"/>
            <a:chExt cx="6635578" cy="1109044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7" name="矩形: 圆角 166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482040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基于量化编码的信息隐藏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3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4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9" name="组合 178"/>
          <p:cNvGrpSpPr/>
          <p:nvPr/>
        </p:nvGrpSpPr>
        <p:grpSpPr>
          <a:xfrm>
            <a:off x="3672889" y="1975122"/>
            <a:ext cx="4847672" cy="554008"/>
            <a:chOff x="1962782" y="3317604"/>
            <a:chExt cx="3028731" cy="554008"/>
          </a:xfrm>
        </p:grpSpPr>
        <p:sp>
          <p:nvSpPr>
            <p:cNvPr id="180" name="矩形: 圆角 179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2117651" y="3363776"/>
              <a:ext cx="27189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zh-CN" altLang="en-US" sz="2400" b="1" dirty="0">
                  <a:latin typeface="+mn-ea"/>
                </a:rPr>
                <a:t>量化表编码隐藏信息表例</a:t>
              </a:r>
              <a:endParaRPr lang="zh-CN" altLang="en-US" sz="2400" b="1" dirty="0">
                <a:latin typeface="+mn-ea"/>
              </a:endParaRPr>
            </a:p>
          </p:txBody>
        </p:sp>
      </p:grpSp>
      <p:graphicFrame>
        <p:nvGraphicFramePr>
          <p:cNvPr id="182" name="表格 181"/>
          <p:cNvGraphicFramePr/>
          <p:nvPr/>
        </p:nvGraphicFramePr>
        <p:xfrm>
          <a:off x="1478281" y="2971796"/>
          <a:ext cx="9236070" cy="1647905"/>
        </p:xfrm>
        <a:graphic>
          <a:graphicData uri="http://schemas.openxmlformats.org/drawingml/2006/table">
            <a:tbl>
              <a:tblPr firstRow="1" bandRow="1">
                <a:effectLst/>
                <a:tableStyleId>{7DF18680-E054-41AD-8BC1-D1AEF772440D}</a:tableStyleId>
              </a:tblPr>
              <a:tblGrid>
                <a:gridCol w="923607"/>
                <a:gridCol w="923607"/>
                <a:gridCol w="923607"/>
                <a:gridCol w="923607"/>
                <a:gridCol w="923607"/>
                <a:gridCol w="923607"/>
                <a:gridCol w="923607"/>
                <a:gridCol w="923607"/>
                <a:gridCol w="923607"/>
                <a:gridCol w="923607"/>
              </a:tblGrid>
              <a:tr h="839470">
                <a:tc>
                  <a:txBody>
                    <a:bodyPr/>
                    <a:lstStyle/>
                    <a:p>
                      <a:endParaRPr lang="zh-CN" sz="1900"/>
                    </a:p>
                  </a:txBody>
                  <a:tcPr marL="98136" marR="98136" marT="49068" marB="49068" anchor="ctr">
                    <a:blipFill>
                      <a:blip r:embed="rId2"/>
                      <a:stretch>
                        <a:fillRect l="-3546" t="-3401" r="-914184" b="-10680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000" b="0" dirty="0">
                          <a:latin typeface="+mn-lt"/>
                          <a:ea typeface="宋体" panose="02010600030101010101" pitchFamily="2" charset="-122"/>
                        </a:rPr>
                        <a:t>-4</a:t>
                      </a:r>
                      <a:endParaRPr lang="zh-CN" altLang="en-US" sz="30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-3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-2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-1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0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2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3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4</a:t>
                      </a:r>
                      <a:endParaRPr lang="en-US" altLang="zh-CN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808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i="1" dirty="0">
                          <a:latin typeface="+mn-lt"/>
                          <a:ea typeface="+mn-ea"/>
                        </a:rPr>
                        <a:t>m</a:t>
                      </a:r>
                      <a:r>
                        <a:rPr lang="en-US" altLang="zh-CN" sz="3000" i="1" baseline="-25000" dirty="0">
                          <a:latin typeface="+mn-lt"/>
                          <a:ea typeface="+mn-ea"/>
                        </a:rPr>
                        <a:t>i</a:t>
                      </a:r>
                      <a:endParaRPr lang="zh-CN" altLang="en-US" sz="3000" i="1" baseline="-2500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</a:rPr>
                        <a:t>0</a:t>
                      </a:r>
                      <a:endParaRPr lang="zh-CN" altLang="en-US" sz="3000" b="0" dirty="0">
                        <a:latin typeface="+mn-lt"/>
                        <a:ea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0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0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0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000" b="0" dirty="0">
                          <a:latin typeface="+mn-lt"/>
                          <a:ea typeface="+mn-ea"/>
                          <a:cs typeface="黑体" panose="02010609060101010101" charset="-122"/>
                          <a:sym typeface="+mn-ea"/>
                        </a:rPr>
                        <a:t>1</a:t>
                      </a:r>
                      <a:endParaRPr lang="zh-CN" altLang="en-US" sz="3000" b="0" dirty="0">
                        <a:latin typeface="+mn-lt"/>
                        <a:ea typeface="+mn-ea"/>
                        <a:cs typeface="黑体" panose="02010609060101010101" charset="-122"/>
                        <a:sym typeface="+mn-ea"/>
                      </a:endParaRPr>
                    </a:p>
                  </a:txBody>
                  <a:tcPr marL="98136" marR="98136" marT="49068" marB="49068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78312" y="259694"/>
            <a:ext cx="6635578" cy="1109044"/>
            <a:chOff x="3279913" y="488294"/>
            <a:chExt cx="6635578" cy="1109044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7" name="矩形: 圆角 166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4820406" y="1032190"/>
                <a:ext cx="4698722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基于量化编码的信息隐藏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3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4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6" name="组合 175"/>
          <p:cNvGrpSpPr/>
          <p:nvPr/>
        </p:nvGrpSpPr>
        <p:grpSpPr>
          <a:xfrm>
            <a:off x="2253410" y="4471035"/>
            <a:ext cx="8733096" cy="1214398"/>
            <a:chOff x="2449254" y="2152650"/>
            <a:chExt cx="8733096" cy="1214398"/>
          </a:xfrm>
        </p:grpSpPr>
        <p:sp>
          <p:nvSpPr>
            <p:cNvPr id="177" name="矩形: 圆角 176"/>
            <p:cNvSpPr/>
            <p:nvPr/>
          </p:nvSpPr>
          <p:spPr>
            <a:xfrm>
              <a:off x="2449254" y="2152650"/>
              <a:ext cx="8733096" cy="121439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055350" y="2159684"/>
              <a:ext cx="7918255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>
                  <a:latin typeface="+mn-ea"/>
                </a:rPr>
                <a:t>         </a:t>
              </a:r>
              <a:r>
                <a:rPr lang="zh-CN" altLang="en-US" sz="2400" dirty="0">
                  <a:latin typeface="+mn-ea"/>
                </a:rPr>
                <a:t>接收者拥有同样的伪装密钥表，它根据伪装对象的相邻数据的差分信号，对应密钥表，可以得到每一个差分值所对应的秘密信息比特。</a:t>
              </a:r>
              <a:endParaRPr lang="zh-CN" altLang="en-US" sz="2400" dirty="0">
                <a:latin typeface="+mn-ea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1397016" y="4414353"/>
            <a:ext cx="1341632" cy="1341632"/>
            <a:chOff x="1882937" y="2051686"/>
            <a:chExt cx="1438016" cy="1438016"/>
          </a:xfrm>
        </p:grpSpPr>
        <p:sp>
          <p:nvSpPr>
            <p:cNvPr id="184" name="椭圆 183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2103526" y="2495666"/>
              <a:ext cx="988288" cy="56080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提取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2" name="矩形: 圆角 11"/>
          <p:cNvSpPr/>
          <p:nvPr/>
        </p:nvSpPr>
        <p:spPr>
          <a:xfrm>
            <a:off x="2232660" y="2134235"/>
            <a:ext cx="8775065" cy="1938020"/>
          </a:xfrm>
          <a:prstGeom prst="roundRect">
            <a:avLst>
              <a:gd name="adj" fmla="val 11543"/>
            </a:avLst>
          </a:prstGeom>
          <a:solidFill>
            <a:schemeClr val="bg1">
              <a:alpha val="5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2291" y="2432716"/>
            <a:ext cx="1341632" cy="1341632"/>
            <a:chOff x="1882937" y="2051686"/>
            <a:chExt cx="1438016" cy="1438016"/>
          </a:xfrm>
        </p:grpSpPr>
        <p:sp>
          <p:nvSpPr>
            <p:cNvPr id="4" name="椭圆 3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08198" y="2490861"/>
              <a:ext cx="958311" cy="5594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嵌入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832735" y="2134235"/>
            <a:ext cx="79451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        计算邻近采样</a:t>
            </a:r>
            <a:r>
              <a:rPr lang="zh-CN" altLang="en-US" sz="2400" i="1"/>
              <a:t>x</a:t>
            </a:r>
            <a:r>
              <a:rPr lang="zh-CN" altLang="en-US" sz="2400" i="1" baseline="-25000"/>
              <a:t>i</a:t>
            </a:r>
            <a:r>
              <a:rPr lang="zh-CN" altLang="en-US" sz="2400"/>
              <a:t>和</a:t>
            </a:r>
            <a:r>
              <a:rPr lang="zh-CN" altLang="en-US" sz="2400" i="1"/>
              <a:t>x</a:t>
            </a:r>
            <a:r>
              <a:rPr lang="zh-CN" altLang="en-US" sz="2400" i="1" baseline="-25000"/>
              <a:t>i-1</a:t>
            </a:r>
            <a:r>
              <a:rPr lang="zh-CN" altLang="en-US" sz="2400"/>
              <a:t>的差值，对差值进行量化，得到</a:t>
            </a:r>
            <a:r>
              <a:rPr lang="zh-CN" altLang="en-US" sz="2400" i="1"/>
              <a:t>∆</a:t>
            </a:r>
            <a:r>
              <a:rPr lang="zh-CN" altLang="en-US" sz="2400" i="1" baseline="-25000"/>
              <a:t>i</a:t>
            </a:r>
            <a:r>
              <a:rPr lang="zh-CN" altLang="en-US" sz="2400" i="1"/>
              <a:t>=Q(x</a:t>
            </a:r>
            <a:r>
              <a:rPr lang="zh-CN" altLang="en-US" sz="2400" i="1" baseline="-25000"/>
              <a:t>i</a:t>
            </a:r>
            <a:r>
              <a:rPr lang="zh-CN" altLang="en-US" sz="2400" i="1"/>
              <a:t>-x</a:t>
            </a:r>
            <a:r>
              <a:rPr lang="zh-CN" altLang="en-US" sz="2400" i="1" baseline="-25000"/>
              <a:t>i-1</a:t>
            </a:r>
            <a:r>
              <a:rPr lang="zh-CN" altLang="en-US" sz="2400" i="1"/>
              <a:t>)</a:t>
            </a:r>
            <a:r>
              <a:rPr lang="zh-CN" altLang="en-US" sz="2400"/>
              <a:t>，查量化隐藏表。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/>
              <a:t>如果</a:t>
            </a:r>
            <a:r>
              <a:rPr lang="zh-CN" altLang="en-US" sz="2400" i="1"/>
              <a:t>∆</a:t>
            </a:r>
            <a:r>
              <a:rPr lang="zh-CN" altLang="en-US" sz="2400" i="1" baseline="-25000"/>
              <a:t>i</a:t>
            </a:r>
            <a:r>
              <a:rPr lang="zh-CN" altLang="en-US" sz="2400"/>
              <a:t>与要编码的秘密信息比特相同，则差分信号不变；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/>
              <a:t>如果</a:t>
            </a:r>
            <a:r>
              <a:rPr lang="zh-CN" altLang="en-US" sz="2400" i="1"/>
              <a:t>∆</a:t>
            </a:r>
            <a:r>
              <a:rPr lang="zh-CN" altLang="en-US" sz="2400" i="1" baseline="-25000"/>
              <a:t>i</a:t>
            </a:r>
            <a:r>
              <a:rPr lang="zh-CN" altLang="en-US" sz="2400"/>
              <a:t>与秘密信息比特不相同，则由最接近的</a:t>
            </a:r>
            <a:r>
              <a:rPr lang="zh-CN" altLang="en-US" sz="2400" i="1"/>
              <a:t>∆</a:t>
            </a:r>
            <a:r>
              <a:rPr lang="zh-CN" altLang="en-US" sz="2400" i="1" baseline="-25000"/>
              <a:t>i</a:t>
            </a:r>
            <a:r>
              <a:rPr lang="zh-CN" altLang="en-US" sz="2400"/>
              <a:t>替换，使得查表所对应的比特与秘密信息比特相同。</a:t>
            </a:r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778312" y="259694"/>
            <a:ext cx="6649584" cy="1109044"/>
            <a:chOff x="3279913" y="488294"/>
            <a:chExt cx="6649584" cy="1109044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9913" y="909457"/>
              <a:ext cx="6649584" cy="687881"/>
              <a:chOff x="3279913" y="909457"/>
              <a:chExt cx="6649584" cy="687881"/>
            </a:xfrm>
          </p:grpSpPr>
          <p:sp>
            <p:nvSpPr>
              <p:cNvPr id="167" name="矩形: 圆角 166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4410037" y="1032190"/>
                <a:ext cx="5519460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ctr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基于量化编码的信息隐藏举例</a:t>
                </a:r>
                <a:endPara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3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4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9" name="组合 178"/>
          <p:cNvGrpSpPr/>
          <p:nvPr/>
        </p:nvGrpSpPr>
        <p:grpSpPr>
          <a:xfrm>
            <a:off x="1173506" y="1858316"/>
            <a:ext cx="1264895" cy="714085"/>
            <a:chOff x="4397979" y="1560722"/>
            <a:chExt cx="1264895" cy="714085"/>
          </a:xfrm>
        </p:grpSpPr>
        <p:sp>
          <p:nvSpPr>
            <p:cNvPr id="180" name="矩形: 圆角 179"/>
            <p:cNvSpPr/>
            <p:nvPr/>
          </p:nvSpPr>
          <p:spPr>
            <a:xfrm>
              <a:off x="4512180" y="1596162"/>
              <a:ext cx="115069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1" name="组合 180"/>
            <p:cNvGrpSpPr/>
            <p:nvPr/>
          </p:nvGrpSpPr>
          <p:grpSpPr>
            <a:xfrm>
              <a:off x="4397979" y="1560722"/>
              <a:ext cx="1107875" cy="714085"/>
              <a:chOff x="4397979" y="1560722"/>
              <a:chExt cx="1107875" cy="714085"/>
            </a:xfrm>
          </p:grpSpPr>
          <p:sp>
            <p:nvSpPr>
              <p:cNvPr id="182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4603043" y="1647541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例如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矩形 186">
                <a:extLst>
                  <a:ext uri="{FF2B5EF4-FFF2-40B4-BE49-F238E27FC236}">
                    <ele attr="{08AA5E4A-D90E-4218-AD58-C62842585F64}"/>
                  </a:ext>
                </a:extLst>
              </p:cNvPr>
              <p:cNvSpPr/>
              <p:nvPr/>
            </p:nvSpPr>
            <p:spPr>
              <a:xfrm>
                <a:off x="2091498" y="1744016"/>
                <a:ext cx="9076806" cy="1725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:r>
                  <a:rPr lang="zh-CN" altLang="en-US" sz="2800" dirty="0"/>
                  <a:t>计算</a:t>
                </a:r>
                <a:r>
                  <a:rPr lang="zh-CN" altLang="en-US" sz="2800" i="1" dirty="0">
                    <a:sym typeface="+mn-ea"/>
                  </a:rPr>
                  <a:t>Δ</a:t>
                </a:r>
                <a:r>
                  <a:rPr lang="zh-CN" altLang="en-US" sz="2800" i="1" baseline="-25000" dirty="0">
                    <a:sym typeface="+mn-ea"/>
                  </a:rPr>
                  <a:t>i</a:t>
                </a:r>
                <a:r>
                  <a:rPr lang="zh-CN" altLang="en-US" sz="2800" i="1" dirty="0">
                    <a:sym typeface="+mn-ea"/>
                  </a:rPr>
                  <a:t>=Q</a:t>
                </a:r>
                <a:r>
                  <a:rPr lang="zh-CN" altLang="en-US" sz="2800" dirty="0">
                    <a:sym typeface="+mn-ea"/>
                  </a:rPr>
                  <a:t>(</a:t>
                </a:r>
                <a:r>
                  <a:rPr lang="zh-CN" altLang="en-US" sz="2800" i="1" dirty="0">
                    <a:sym typeface="+mn-ea"/>
                  </a:rPr>
                  <a:t>x</a:t>
                </a:r>
                <a:r>
                  <a:rPr lang="zh-CN" altLang="en-US" sz="2800" i="1" baseline="-25000" dirty="0">
                    <a:sym typeface="+mn-ea"/>
                  </a:rPr>
                  <a:t>i</a:t>
                </a:r>
                <a:r>
                  <a:rPr lang="zh-CN" altLang="en-US" sz="2800" i="1" dirty="0">
                    <a:sym typeface="+mn-ea"/>
                  </a:rPr>
                  <a:t> - x</a:t>
                </a:r>
                <a:r>
                  <a:rPr lang="zh-CN" altLang="en-US" sz="2800" i="1" baseline="-25000" dirty="0">
                    <a:sym typeface="+mn-ea"/>
                  </a:rPr>
                  <a:t>i-1</a:t>
                </a:r>
                <a:r>
                  <a:rPr lang="zh-CN" altLang="en-US" sz="2800" dirty="0">
                    <a:sym typeface="+mn-ea"/>
                  </a:rPr>
                  <a:t>)，得到</a:t>
                </a:r>
                <a:r>
                  <a:rPr lang="zh-CN" altLang="en-US" sz="2800" i="1" dirty="0">
                    <a:sym typeface="+mn-ea"/>
                  </a:rPr>
                  <a:t>Δ</a:t>
                </a:r>
                <a:r>
                  <a:rPr lang="zh-CN" altLang="en-US" sz="2800" i="1" baseline="-25000" dirty="0">
                    <a:sym typeface="+mn-ea"/>
                  </a:rPr>
                  <a:t>i</a:t>
                </a:r>
                <a:r>
                  <a:rPr lang="zh-CN" altLang="en-US" sz="2800" i="1" dirty="0">
                    <a:sym typeface="+mn-ea"/>
                  </a:rPr>
                  <a:t>=</a:t>
                </a:r>
                <a:r>
                  <a:rPr lang="en-US" altLang="zh-CN" sz="2800" i="1" dirty="0">
                    <a:sym typeface="+mn-ea"/>
                  </a:rPr>
                  <a:t>2</a:t>
                </a:r>
                <a:r>
                  <a:rPr lang="zh-CN" altLang="en-US" sz="2800" dirty="0">
                    <a:sym typeface="+mn-ea"/>
                  </a:rPr>
                  <a:t>，查表对应的</a:t>
                </a:r>
                <a:r>
                  <a:rPr lang="en-US" altLang="zh-CN" sz="2800" i="1" dirty="0">
                    <a:sym typeface="+mn-ea"/>
                  </a:rPr>
                  <a:t>m</a:t>
                </a:r>
                <a:r>
                  <a:rPr lang="en-US" altLang="zh-CN" sz="2800" i="1" baseline="-25000" dirty="0">
                    <a:sym typeface="+mn-ea"/>
                  </a:rPr>
                  <a:t>i</a:t>
                </a:r>
                <a:r>
                  <a:rPr lang="zh-CN" altLang="en-US" sz="2800" dirty="0">
                    <a:sym typeface="+mn-ea"/>
                  </a:rPr>
                  <a:t>是</a:t>
                </a:r>
                <a:r>
                  <a:rPr lang="en-US" altLang="zh-CN" sz="2800" dirty="0">
                    <a:sym typeface="+mn-ea"/>
                  </a:rPr>
                  <a:t>0</a:t>
                </a:r>
                <a:r>
                  <a:rPr lang="zh-CN" altLang="en-US" sz="2800" dirty="0">
                    <a:sym typeface="+mn-ea"/>
                  </a:rPr>
                  <a:t>，但我们要嵌入的秘密信息比特是</a:t>
                </a:r>
                <a:r>
                  <a:rPr lang="en-US" altLang="zh-CN" sz="2800" dirty="0">
                    <a:sym typeface="+mn-ea"/>
                  </a:rPr>
                  <a:t>1</a:t>
                </a:r>
                <a:r>
                  <a:rPr lang="zh-CN" altLang="en-US" sz="2800" dirty="0">
                    <a:sym typeface="+mn-ea"/>
                  </a:rPr>
                  <a:t>，这时需要</a:t>
                </a:r>
                <a:r>
                  <a:rPr lang="zh-CN" altLang="en-US" sz="2800" dirty="0"/>
                  <a:t>由最接近的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sz="2800" i="1" baseline="-25000" dirty="0" err="1"/>
                  <a:t>i</a:t>
                </a:r>
                <a:r>
                  <a:rPr lang="zh-CN" altLang="en-US" sz="2800" dirty="0"/>
                  <a:t>替换，即让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sz="2800" i="1" baseline="-25000" dirty="0" err="1"/>
                  <a:t>i </a:t>
                </a:r>
                <a:r>
                  <a:rPr lang="en-US" altLang="zh-CN" sz="2800" dirty="0"/>
                  <a:t>=1</a:t>
                </a:r>
                <a:r>
                  <a:rPr lang="zh-CN" altLang="en-US" sz="2800" dirty="0"/>
                  <a:t>。</a:t>
                </a:r>
                <a:endParaRPr lang="zh-CN" altLang="en-US" sz="2800" dirty="0">
                  <a:solidFill>
                    <a:srgbClr val="0F73EE"/>
                  </a:solidFill>
                </a:endParaRPr>
              </a:p>
            </p:txBody>
          </p:sp>
        </mc:Choice>
        <mc:Fallback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98" y="1744016"/>
                <a:ext cx="9076806" cy="1725152"/>
              </a:xfrm>
              <a:prstGeom prst="rect">
                <a:avLst/>
              </a:prstGeom>
              <a:blipFill rotWithShape="1">
                <a:blip r:embed="rId2"/>
                <a:stretch>
                  <a:fillRect r="-201" b="-9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88" name="表格 187"/>
          <p:cNvGraphicFramePr/>
          <p:nvPr/>
        </p:nvGraphicFramePr>
        <p:xfrm>
          <a:off x="1489076" y="3799383"/>
          <a:ext cx="9502770" cy="1937775"/>
        </p:xfrm>
        <a:graphic>
          <a:graphicData uri="http://schemas.openxmlformats.org/drawingml/2006/table">
            <a:tbl>
              <a:tblPr firstRow="1" bandRow="1">
                <a:effectLst/>
                <a:tableStyleId>{7DF18680-E054-41AD-8BC1-D1AEF772440D}</a:tableStyleId>
              </a:tblPr>
              <a:tblGrid>
                <a:gridCol w="950277"/>
                <a:gridCol w="950277"/>
                <a:gridCol w="950277"/>
                <a:gridCol w="950277"/>
                <a:gridCol w="950277"/>
                <a:gridCol w="950277"/>
                <a:gridCol w="950277"/>
                <a:gridCol w="950277"/>
                <a:gridCol w="950277"/>
                <a:gridCol w="950277"/>
              </a:tblGrid>
              <a:tr h="988110">
                <a:tc>
                  <a:txBody>
                    <a:bodyPr/>
                    <a:lstStyle/>
                    <a:p>
                      <a:endParaRPr lang="zh-CN" sz="2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blipFill>
                      <a:blip r:embed="rId3"/>
                      <a:stretch>
                        <a:fillRect l="-3546" t="-3401" r="-914184" b="-10680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-4</a:t>
                      </a:r>
                      <a:endParaRPr lang="zh-CN" altLang="en-US" sz="2800" b="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-3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-2</a:t>
                      </a:r>
                      <a:endParaRPr lang="en-US" altLang="zh-CN" sz="2800" b="0" dirty="0">
                        <a:solidFill>
                          <a:schemeClr val="bg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-1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0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solidFill>
                            <a:schemeClr val="accent2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1</a:t>
                      </a:r>
                      <a:endParaRPr lang="en-US" altLang="zh-CN" sz="2800" b="0" dirty="0">
                        <a:solidFill>
                          <a:schemeClr val="accent2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chemeClr val="accent4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2</a:t>
                      </a:r>
                      <a:endParaRPr lang="en-US" altLang="zh-CN" sz="2800" b="1" dirty="0">
                        <a:solidFill>
                          <a:schemeClr val="accent4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3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4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949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i="1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</a:t>
                      </a:r>
                      <a:r>
                        <a:rPr lang="en-US" altLang="zh-CN" sz="2800" i="1" baseline="-2500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i</a:t>
                      </a:r>
                      <a:endParaRPr lang="en-US" altLang="zh-CN" sz="2800" i="1" baseline="-2500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0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1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0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1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1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solidFill>
                            <a:schemeClr val="accent2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1</a:t>
                      </a:r>
                      <a:endParaRPr lang="en-US" altLang="zh-CN" sz="2800" b="0" dirty="0">
                        <a:solidFill>
                          <a:schemeClr val="accent2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0</a:t>
                      </a:r>
                      <a:endParaRPr lang="en-US" altLang="zh-CN" sz="28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0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+mn-ea"/>
                        </a:rPr>
                        <a:t>1</a:t>
                      </a:r>
                      <a:endParaRPr lang="en-US" altLang="zh-CN" sz="2800" b="0" dirty="0"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00970" marR="100970" marT="50485" marB="5048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41876" y="2555091"/>
            <a:ext cx="1747817" cy="1747817"/>
            <a:chOff x="1088263" y="1932150"/>
            <a:chExt cx="2467365" cy="2467365"/>
          </a:xfrm>
        </p:grpSpPr>
        <p:sp>
          <p:nvSpPr>
            <p:cNvPr id="5" name="椭圆 4"/>
            <p:cNvSpPr/>
            <p:nvPr/>
          </p:nvSpPr>
          <p:spPr>
            <a:xfrm>
              <a:off x="1088263" y="1932150"/>
              <a:ext cx="2467365" cy="2467365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2"/>
            <p:cNvSpPr txBox="1"/>
            <p:nvPr/>
          </p:nvSpPr>
          <p:spPr>
            <a:xfrm>
              <a:off x="1264417" y="2895235"/>
              <a:ext cx="2098460" cy="6956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charset="-122"/>
                </a:rPr>
                <a:t>总 结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endParaRPr>
            </a:p>
          </p:txBody>
        </p:sp>
      </p:grpSp>
      <p:grpSp>
        <p:nvGrpSpPr>
          <p:cNvPr id="7" name="Group 36"/>
          <p:cNvGrpSpPr/>
          <p:nvPr/>
        </p:nvGrpSpPr>
        <p:grpSpPr>
          <a:xfrm rot="2700000">
            <a:off x="668802" y="2258297"/>
            <a:ext cx="2379664" cy="2341405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8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9194179" y="4511505"/>
              <a:ext cx="257915" cy="254355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27784" y="2076557"/>
            <a:ext cx="7739490" cy="2704885"/>
            <a:chOff x="1683133" y="3341433"/>
            <a:chExt cx="5399577" cy="554008"/>
          </a:xfrm>
        </p:grpSpPr>
        <p:sp>
          <p:nvSpPr>
            <p:cNvPr id="34" name="矩形: 圆角 33"/>
            <p:cNvSpPr/>
            <p:nvPr/>
          </p:nvSpPr>
          <p:spPr>
            <a:xfrm>
              <a:off x="1683133" y="3341433"/>
              <a:ext cx="5399577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914659" y="3351077"/>
              <a:ext cx="4936526" cy="534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20090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基于量化编码的信息隐藏方法尽管很巧妙，但这种方法同最低比特位隐藏方法一样，仍然属于在噪声信号中隐藏信息，因此其稳健性不强。</a:t>
              </a:r>
              <a:endParaRPr lang="zh-CN" altLang="en-US" sz="28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包装程序外壳对象" showAsIcon="1" r:id="rId1" imgW="3000375" imgH="523875" progId="Package">
                  <p:embed/>
                </p:oleObj>
              </mc:Choice>
              <mc:Fallback>
                <p:oleObj name="包装程序外壳对象" showAsIcon="1" r:id="rId1" imgW="3000375" imgH="523875" progId="Package">
                  <p:embed/>
                  <p:pic>
                    <p:nvPicPr>
                      <p:cNvPr id="0" name="图片 2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包装程序外壳对象" showAsIcon="1" r:id="rId4" imgW="2333625" imgH="523875" progId="Package">
                  <p:embed/>
                </p:oleObj>
              </mc:Choice>
              <mc:Fallback>
                <p:oleObj name="包装程序外壳对象" showAsIcon="1" r:id="rId4" imgW="2333625" imgH="523875" progId="Package">
                  <p:embed/>
                  <p:pic>
                    <p:nvPicPr>
                      <p:cNvPr id="0" name="图片 21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包装程序外壳对象" showAsIcon="1" r:id="rId6" imgW="2514600" imgH="523875" progId="Package">
                  <p:embed/>
                </p:oleObj>
              </mc:Choice>
              <mc:Fallback>
                <p:oleObj name="包装程序外壳对象" showAsIcon="1" r:id="rId6" imgW="2514600" imgH="523875" progId="Package">
                  <p:embed/>
                  <p:pic>
                    <p:nvPicPr>
                      <p:cNvPr id="0" name="图片 21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包装程序外壳对象" showAsIcon="1" r:id="rId8" imgW="542925" imgH="523875" progId="Package">
                  <p:embed/>
                </p:oleObj>
              </mc:Choice>
              <mc:Fallback>
                <p:oleObj name="包装程序外壳对象" showAsIcon="1" r:id="rId8" imgW="542925" imgH="523875" progId="Package">
                  <p:embed/>
                  <p:pic>
                    <p:nvPicPr>
                      <p:cNvPr id="0" name="图片 21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  <a:endParaRPr lang="zh-CN" altLang="en-US" sz="8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WPS 演示</Application>
  <PresentationFormat>宽屏</PresentationFormat>
  <Paragraphs>137</Paragraphs>
  <Slides>8</Slides>
  <Notes>1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思源黑体 CN Heavy</vt:lpstr>
      <vt:lpstr>微软雅黑 Light</vt:lpstr>
      <vt:lpstr>黑体</vt:lpstr>
      <vt:lpstr>Wingdings</vt:lpstr>
      <vt:lpstr>Times New Roman</vt:lpstr>
      <vt:lpstr>微软雅黑</vt:lpstr>
      <vt:lpstr>Arial Unicode MS</vt:lpstr>
      <vt:lpstr>思源黑体 CN Normal</vt:lpstr>
      <vt:lpstr>等线</vt:lpstr>
      <vt:lpstr>Office 主题​​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80</cp:revision>
  <dcterms:created xsi:type="dcterms:W3CDTF">2019-09-27T01:23:00Z</dcterms:created>
  <dcterms:modified xsi:type="dcterms:W3CDTF">2019-12-27T04:22:34Z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